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xls" ContentType="application/vnd.ms-excel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70" r:id="rId2"/>
    <p:sldId id="566" r:id="rId3"/>
    <p:sldId id="567" r:id="rId4"/>
    <p:sldId id="568" r:id="rId5"/>
    <p:sldId id="570" r:id="rId6"/>
    <p:sldId id="571" r:id="rId7"/>
    <p:sldId id="561" r:id="rId8"/>
    <p:sldId id="559" r:id="rId9"/>
    <p:sldId id="560" r:id="rId10"/>
    <p:sldId id="537" r:id="rId11"/>
    <p:sldId id="562" r:id="rId12"/>
    <p:sldId id="547" r:id="rId13"/>
    <p:sldId id="563" r:id="rId14"/>
    <p:sldId id="564" r:id="rId15"/>
    <p:sldId id="565" r:id="rId16"/>
    <p:sldId id="550" r:id="rId17"/>
    <p:sldId id="572" r:id="rId18"/>
    <p:sldId id="5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5"/>
  </p:normalViewPr>
  <p:slideViewPr>
    <p:cSldViewPr snapToGrid="0" snapToObjects="1">
      <p:cViewPr varScale="1">
        <p:scale>
          <a:sx n="121" d="100"/>
          <a:sy n="121" d="100"/>
        </p:scale>
        <p:origin x="1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76B06-D3A5-4E20-8D9B-8E5EC5D00FED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84F5A-22B9-402B-84BE-C2E14E19AC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171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12BF926-D6F4-4562-92CC-27F4D9B99DAB}" type="slidenum">
              <a:t>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43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Чтобы не было разночтений, в аукционной документации и в Контракте название продукта должно быть написано, как</a:t>
            </a:r>
            <a:r>
              <a:rPr lang="ru-RU" baseline="0" dirty="0" smtClean="0"/>
              <a:t> в СГР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84F5A-22B9-402B-84BE-C2E14E19AC7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61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ФЗ 323 позволяет на региональном уровне обеспечивать стационарных и даже амбулаторных пациентов </a:t>
            </a:r>
            <a:r>
              <a:rPr lang="ru-RU" dirty="0" err="1" smtClean="0"/>
              <a:t>леч</a:t>
            </a:r>
            <a:r>
              <a:rPr lang="ru-RU" dirty="0" smtClean="0"/>
              <a:t> питанием.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84F5A-22B9-402B-84BE-C2E14E19AC7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284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Приказ</a:t>
            </a:r>
            <a:r>
              <a:rPr lang="ru-RU" baseline="0" dirty="0" smtClean="0"/>
              <a:t> был издан, но ЭП не было включено в </a:t>
            </a:r>
            <a:r>
              <a:rPr lang="ru-RU" baseline="0" dirty="0" err="1" smtClean="0"/>
              <a:t>МЭСы</a:t>
            </a:r>
            <a:r>
              <a:rPr lang="ru-RU" baseline="0" dirty="0" smtClean="0"/>
              <a:t> и Формулярный список МЗ РФ, а, следовательно, не был выделен отдельный бюджет для ЭП.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331D8D-F702-45A4-9AE9-739A9BB3995B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899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СПб, например, уже много лет ЭП является неотъемлемой частью лечения больных</a:t>
            </a:r>
            <a:r>
              <a:rPr lang="ru-RU" baseline="0" dirty="0" smtClean="0"/>
              <a:t> в ОРИТ, т.к. ЭП сразу после выхода Приказа 330 было включено в региональные стандарты, а конкретные продуты ЭП (</a:t>
            </a:r>
            <a:r>
              <a:rPr lang="ru-RU" baseline="0" dirty="0" err="1" smtClean="0"/>
              <a:t>Инфаприм</a:t>
            </a:r>
            <a:r>
              <a:rPr lang="ru-RU" baseline="0" dirty="0" smtClean="0"/>
              <a:t>) включены в региональный Формулярный Перечень.</a:t>
            </a:r>
          </a:p>
          <a:p>
            <a:r>
              <a:rPr lang="ru-RU" baseline="0" dirty="0" smtClean="0"/>
              <a:t>Именно поэтому есть Питерская статистика, которая говорит не только о клинических преимуществах ЭП, но и о экономических выгодах!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331D8D-F702-45A4-9AE9-739A9BB3995B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118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6435177-036F-41E6-9D99-22DB7F000E5B}" type="slidenum">
              <a:rPr lang="ru-RU" altLang="ru-RU"/>
              <a:pPr eaLnBrk="1" hangingPunct="1"/>
              <a:t>17</a:t>
            </a:fld>
            <a:endParaRPr lang="ru-RU" altLang="ru-RU"/>
          </a:p>
        </p:txBody>
      </p:sp>
      <p:sp>
        <p:nvSpPr>
          <p:cNvPr id="3891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59A651E3-3E1D-408D-B0D3-B0929DDD5F54}" type="slidenum">
              <a:rPr lang="ru-RU" altLang="ru-RU" sz="1200"/>
              <a:pPr algn="r" eaLnBrk="1" hangingPunct="1"/>
              <a:t>17</a:t>
            </a:fld>
            <a:endParaRPr lang="ru-RU" altLang="ru-RU" sz="1200"/>
          </a:p>
        </p:txBody>
      </p:sp>
      <p:sp>
        <p:nvSpPr>
          <p:cNvPr id="3891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7" name="Заметки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ru-RU" altLang="ru-RU"/>
              <a:t>Принята долгосрочная целевая программа </a:t>
            </a:r>
            <a:r>
              <a:rPr lang="ru-RU" altLang="ru-RU" b="1">
                <a:latin typeface="Comic Sans MS" panose="030F0702030302020204" pitchFamily="66" charset="0"/>
              </a:rPr>
              <a:t>«Комплексные меры по реализации ФЗ «Об основах здоровья граждан в РФ» </a:t>
            </a:r>
            <a:r>
              <a:rPr lang="ru-RU" altLang="ru-RU">
                <a:latin typeface="Comic Sans MS" panose="030F0702030302020204" pitchFamily="66" charset="0"/>
              </a:rPr>
              <a:t>(раздел обеспечения специализированным лечебным питанием пациентов с ЗНО головы и шеи на территории СПБ)</a:t>
            </a:r>
          </a:p>
          <a:p>
            <a:pPr eaLnBrk="1" hangingPunct="1"/>
            <a:r>
              <a:rPr lang="ru-RU" altLang="ru-RU">
                <a:latin typeface="Comic Sans MS" panose="030F0702030302020204" pitchFamily="66" charset="0"/>
              </a:rPr>
              <a:t> </a:t>
            </a:r>
            <a:endParaRPr lang="ru-RU" altLang="ru-RU"/>
          </a:p>
        </p:txBody>
      </p:sp>
      <p:sp>
        <p:nvSpPr>
          <p:cNvPr id="38918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EC7134DA-D4B2-429B-8311-5F59B2EDBC0C}" type="slidenum">
              <a:rPr lang="ru-RU" altLang="ru-RU" sz="1200"/>
              <a:pPr algn="r" eaLnBrk="1" hangingPunct="1"/>
              <a:t>17</a:t>
            </a:fld>
            <a:endParaRPr lang="ru-RU" altLang="ru-RU" sz="1200"/>
          </a:p>
        </p:txBody>
      </p:sp>
    </p:spTree>
    <p:extLst>
      <p:ext uri="{BB962C8B-B14F-4D97-AF65-F5344CB8AC3E}">
        <p14:creationId xmlns:p14="http://schemas.microsoft.com/office/powerpoint/2010/main" val="186990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445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424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869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19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464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044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57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7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961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954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163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16.09.2019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12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_____Microsoft_Excel_97-20032.xls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3.emf"/><Relationship Id="rId4" Type="http://schemas.openxmlformats.org/officeDocument/2006/relationships/oleObject" Target="../embeddings/_____Microsoft_Excel_97-20031.xls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3635" y="3013302"/>
            <a:ext cx="90821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</a:rPr>
              <a:t>Нормативно-правовая база </a:t>
            </a:r>
            <a:endParaRPr lang="en-US" sz="5400" b="1" noProof="0" dirty="0"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ru-RU" sz="5400" b="1" dirty="0" err="1">
                <a:latin typeface="Calibri"/>
              </a:rPr>
              <a:t>Э</a:t>
            </a:r>
            <a:r>
              <a:rPr kumimoji="0" lang="ru-RU" sz="5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нтеральное</a:t>
            </a: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 питание</a:t>
            </a:r>
            <a:endParaRPr kumimoji="0" lang="ru-RU" sz="5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39737" y="630526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2019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76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977F899-135B-A746-9A56-A041E150A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ru-RU" b="1" dirty="0"/>
              <a:t>ФЗ №</a:t>
            </a:r>
            <a:r>
              <a:rPr lang="ru-RU" b="1" dirty="0" smtClean="0"/>
              <a:t>323 «Об охране </a:t>
            </a:r>
            <a:r>
              <a:rPr lang="ru-RU" b="1" smtClean="0"/>
              <a:t>здоровья граждан» 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303249B0-658A-9347-901F-48824C9E1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65" y="1777623"/>
            <a:ext cx="10972800" cy="4525963"/>
          </a:xfrm>
        </p:spPr>
        <p:txBody>
          <a:bodyPr/>
          <a:lstStyle/>
          <a:p>
            <a:r>
              <a:rPr lang="ru-RU" b="1" dirty="0">
                <a:solidFill>
                  <a:srgbClr val="00B050"/>
                </a:solidFill>
              </a:rPr>
              <a:t>Статья 39 п.2:</a:t>
            </a:r>
            <a:r>
              <a:rPr lang="ru-RU" dirty="0"/>
              <a:t>  Лечебное питание </a:t>
            </a:r>
            <a:r>
              <a:rPr lang="ru-RU" b="1" dirty="0"/>
              <a:t>является неотъемлемым компонентом лечебного процесса и профилактических мероприятий</a:t>
            </a:r>
            <a:r>
              <a:rPr lang="ru-RU" dirty="0"/>
              <a:t>, включает в себя пищевые рационы, которые имеют установленный химический состав, энергетическую ценность, состоят из определенных продуктов, в том числе специализированных продуктов лечебного питания, подвергаемых соответствующей технологической обработке.</a:t>
            </a:r>
          </a:p>
        </p:txBody>
      </p:sp>
    </p:spTree>
    <p:extLst>
      <p:ext uri="{BB962C8B-B14F-4D97-AF65-F5344CB8AC3E}">
        <p14:creationId xmlns:p14="http://schemas.microsoft.com/office/powerpoint/2010/main" val="231278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4"/>
          <p:cNvSpPr>
            <a:spLocks noGrp="1" noChangeArrowheads="1"/>
          </p:cNvSpPr>
          <p:nvPr>
            <p:ph type="title"/>
          </p:nvPr>
        </p:nvSpPr>
        <p:spPr>
          <a:xfrm>
            <a:off x="2063750" y="33337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sz="2800" b="1" dirty="0"/>
              <a:t>Приказ  Минздрава РФ № 330 от 5.08. 2003г.</a:t>
            </a:r>
            <a:r>
              <a:rPr lang="ru-RU" sz="2800" dirty="0"/>
              <a:t> </a:t>
            </a:r>
            <a:r>
              <a:rPr lang="ru-RU" sz="2400" dirty="0"/>
              <a:t> «О мерах по совершенствованию лечебного питания в лечебно-профилактических учреждениях РФ»</a:t>
            </a:r>
            <a:br>
              <a:rPr lang="ru-RU" sz="2400" dirty="0"/>
            </a:br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30" y="1460763"/>
            <a:ext cx="5633917" cy="79313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6566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6807884" y="2292350"/>
            <a:ext cx="4643437" cy="4565650"/>
          </a:xfrm>
        </p:spPr>
        <p:txBody>
          <a:bodyPr>
            <a:normAutofit fontScale="92500"/>
          </a:bodyPr>
          <a:lstStyle/>
          <a:p>
            <a:pPr>
              <a:buFont typeface="Wingdings" pitchFamily="2" charset="2"/>
              <a:buChar char="Ø"/>
            </a:pPr>
            <a:r>
              <a:rPr lang="ru-RU" sz="2600" b="1" i="1" dirty="0">
                <a:latin typeface="Times New Roman" pitchFamily="18" charset="0"/>
                <a:cs typeface="Times New Roman" pitchFamily="18" charset="0"/>
              </a:rPr>
              <a:t> Необходимость организации бригады    </a:t>
            </a:r>
            <a:r>
              <a:rPr lang="ru-RU" sz="2600" b="1" i="1" dirty="0" err="1">
                <a:latin typeface="Times New Roman" pitchFamily="18" charset="0"/>
                <a:cs typeface="Times New Roman" pitchFamily="18" charset="0"/>
              </a:rPr>
              <a:t>нутриционной</a:t>
            </a:r>
            <a:r>
              <a:rPr lang="ru-RU" sz="2600" b="1" i="1" dirty="0">
                <a:latin typeface="Times New Roman" pitchFamily="18" charset="0"/>
                <a:cs typeface="Times New Roman" pitchFamily="18" charset="0"/>
              </a:rPr>
              <a:t> поддержки</a:t>
            </a:r>
          </a:p>
          <a:p>
            <a:pPr>
              <a:buFont typeface="Wingdings" pitchFamily="2" charset="2"/>
              <a:buChar char="Ø"/>
            </a:pPr>
            <a:r>
              <a:rPr lang="ru-RU" sz="2600" b="1" i="1" dirty="0">
                <a:latin typeface="Times New Roman" pitchFamily="18" charset="0"/>
                <a:cs typeface="Times New Roman" pitchFamily="18" charset="0"/>
              </a:rPr>
              <a:t> Показания и </a:t>
            </a:r>
            <a:r>
              <a:rPr lang="ru-RU" sz="2600" b="1" i="1" dirty="0" err="1">
                <a:latin typeface="Times New Roman" pitchFamily="18" charset="0"/>
                <a:cs typeface="Times New Roman" pitchFamily="18" charset="0"/>
              </a:rPr>
              <a:t>противопоказа-ния</a:t>
            </a:r>
            <a:r>
              <a:rPr lang="ru-RU" sz="2600" b="1" i="1" dirty="0">
                <a:latin typeface="Times New Roman" pitchFamily="18" charset="0"/>
                <a:cs typeface="Times New Roman" pitchFamily="18" charset="0"/>
              </a:rPr>
              <a:t> к применению ЭП</a:t>
            </a:r>
          </a:p>
          <a:p>
            <a:pPr>
              <a:buFont typeface="Wingdings" pitchFamily="2" charset="2"/>
              <a:buChar char="Ø"/>
            </a:pPr>
            <a:r>
              <a:rPr lang="ru-RU" sz="2600" b="1" i="1" dirty="0">
                <a:latin typeface="Times New Roman" pitchFamily="18" charset="0"/>
                <a:cs typeface="Times New Roman" pitchFamily="18" charset="0"/>
              </a:rPr>
              <a:t> Оценка нарушений питания</a:t>
            </a:r>
          </a:p>
          <a:p>
            <a:pPr>
              <a:buFont typeface="Wingdings" pitchFamily="2" charset="2"/>
              <a:buChar char="Ø"/>
            </a:pPr>
            <a:r>
              <a:rPr lang="ru-RU" sz="2600" b="1" i="1" dirty="0">
                <a:latin typeface="Times New Roman" pitchFamily="18" charset="0"/>
                <a:cs typeface="Times New Roman" pitchFamily="18" charset="0"/>
              </a:rPr>
              <a:t>  Карта наблюдения больных, получающих ЭП</a:t>
            </a:r>
          </a:p>
          <a:p>
            <a:pPr>
              <a:buFont typeface="Wingdings" pitchFamily="2" charset="2"/>
              <a:buChar char="Ø"/>
            </a:pPr>
            <a:r>
              <a:rPr lang="ru-RU" sz="2600" b="1" i="1" dirty="0">
                <a:latin typeface="Times New Roman" pitchFamily="18" charset="0"/>
                <a:cs typeface="Times New Roman" pitchFamily="18" charset="0"/>
              </a:rPr>
              <a:t> Характеристика питатель-</a:t>
            </a:r>
            <a:r>
              <a:rPr lang="ru-RU" sz="2600" b="1" i="1" dirty="0" err="1">
                <a:latin typeface="Times New Roman" pitchFamily="18" charset="0"/>
                <a:cs typeface="Times New Roman" pitchFamily="18" charset="0"/>
              </a:rPr>
              <a:t>ных</a:t>
            </a:r>
            <a:r>
              <a:rPr lang="ru-RU" sz="2600" b="1" i="1" dirty="0">
                <a:latin typeface="Times New Roman" pitchFamily="18" charset="0"/>
                <a:cs typeface="Times New Roman" pitchFamily="18" charset="0"/>
              </a:rPr>
              <a:t> смесей для ЭП</a:t>
            </a:r>
          </a:p>
          <a:p>
            <a:pPr>
              <a:spcBef>
                <a:spcPct val="50000"/>
              </a:spcBef>
              <a:buSzPct val="80000"/>
              <a:buFontTx/>
              <a:buNone/>
            </a:pPr>
            <a:endParaRPr lang="ru-RU" sz="2600" b="1" i="1" dirty="0"/>
          </a:p>
          <a:p>
            <a:endParaRPr lang="ru-RU" sz="2600" b="1" i="1" dirty="0"/>
          </a:p>
          <a:p>
            <a:endParaRPr lang="ru-RU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6160137" y="1460763"/>
            <a:ext cx="5938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 smtClean="0"/>
              <a:t>Приложение №5</a:t>
            </a:r>
          </a:p>
          <a:p>
            <a:pPr algn="ctr"/>
            <a:r>
              <a:rPr lang="ru-RU" b="1" dirty="0" smtClean="0"/>
              <a:t>Инструкция по организации </a:t>
            </a:r>
            <a:r>
              <a:rPr lang="ru-RU" b="1" dirty="0" err="1" smtClean="0"/>
              <a:t>энтерального</a:t>
            </a:r>
            <a:r>
              <a:rPr lang="ru-RU" b="1" dirty="0" smtClean="0"/>
              <a:t> питания в ЛПУ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32268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1D1818B-5748-D148-89BE-3D5E0F1E3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Приказ МЗСР №330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44B1C0C-C984-FC4C-89F5-115EA9252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373" y="1704241"/>
            <a:ext cx="10972800" cy="4525963"/>
          </a:xfrm>
        </p:spPr>
        <p:txBody>
          <a:bodyPr>
            <a:normAutofit fontScale="85000" lnSpcReduction="20000"/>
          </a:bodyPr>
          <a:lstStyle/>
          <a:p>
            <a:pPr marL="0" indent="0" fontAlgn="t">
              <a:buNone/>
            </a:pPr>
            <a:r>
              <a:rPr lang="ru-RU" b="1" dirty="0"/>
              <a:t>Приобретение питательных смесей для </a:t>
            </a:r>
            <a:r>
              <a:rPr lang="ru-RU" b="1" dirty="0" err="1"/>
              <a:t>энтерального</a:t>
            </a:r>
            <a:r>
              <a:rPr lang="ru-RU" b="1" dirty="0"/>
              <a:t> питания</a:t>
            </a:r>
            <a:r>
              <a:rPr lang="ru-RU" dirty="0"/>
              <a:t> осуществляется в соответствии с Указаниями о порядке применения бюджетной классификации Российской Федерации, утвержденными Приказом Министерства финансов Российской Федерации от 21 декабря 2005 г. </a:t>
            </a:r>
            <a:r>
              <a:rPr lang="ru-RU" dirty="0" err="1"/>
              <a:t>N</a:t>
            </a:r>
            <a:r>
              <a:rPr lang="ru-RU" dirty="0"/>
              <a:t> 152н (в соответствии с письмом Министерства юстиции Российской Федерации от 10 января 2006 г. N 01/32-ЕЗ Приказ в государственной регистрации не нуждается) </a:t>
            </a:r>
            <a:r>
              <a:rPr lang="ru-RU" b="1" dirty="0"/>
              <a:t>по статье 340 </a:t>
            </a:r>
            <a:r>
              <a:rPr lang="ru-RU" b="1" dirty="0" smtClean="0"/>
              <a:t>экономической классификации расходов бюджетов Российской </a:t>
            </a:r>
            <a:r>
              <a:rPr lang="ru-RU" b="1" dirty="0"/>
              <a:t>Федерации "Увеличение стоимости материальных </a:t>
            </a:r>
            <a:r>
              <a:rPr lang="ru-RU" b="1" dirty="0" smtClean="0"/>
              <a:t>запасов</a:t>
            </a:r>
            <a:r>
              <a:rPr lang="ru-RU" b="1" dirty="0"/>
              <a:t>" с отнесением питательных смесей для </a:t>
            </a:r>
            <a:r>
              <a:rPr lang="ru-RU" b="1" dirty="0" err="1"/>
              <a:t>энтерального</a:t>
            </a:r>
            <a:r>
              <a:rPr lang="ru-RU" b="1" dirty="0"/>
              <a:t> питания к разделу "медикаменты и перевязочные материалы.</a:t>
            </a:r>
          </a:p>
          <a:p>
            <a:pPr marL="0" indent="0" fontAlgn="t">
              <a:buNone/>
            </a:pPr>
            <a:r>
              <a:rPr lang="ru-RU" dirty="0"/>
              <a:t>(в ред. Приказа </a:t>
            </a:r>
            <a:r>
              <a:rPr lang="ru-RU" dirty="0" err="1"/>
              <a:t>Минздравсоцразвития</a:t>
            </a:r>
            <a:r>
              <a:rPr lang="ru-RU" dirty="0"/>
              <a:t> РФ от 26.04.2006 </a:t>
            </a:r>
            <a:r>
              <a:rPr lang="ru-RU" dirty="0" err="1"/>
              <a:t>N</a:t>
            </a:r>
            <a:r>
              <a:rPr lang="ru-RU" dirty="0"/>
              <a:t> 316)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290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31503" y="3298446"/>
            <a:ext cx="9737081" cy="3229819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ru-RU" sz="2400" b="1" dirty="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 Назначение и применение лекарственных препаратов, медицинских изделий </a:t>
            </a:r>
            <a:r>
              <a:rPr lang="ru-RU" sz="2400" b="1" dirty="0">
                <a:solidFill>
                  <a:srgbClr val="C20000"/>
                </a:solidFill>
                <a:latin typeface="Times New Roman"/>
                <a:ea typeface="Calibri"/>
                <a:cs typeface="Times New Roman"/>
              </a:rPr>
              <a:t>и </a:t>
            </a:r>
            <a:r>
              <a:rPr lang="ru-RU" b="1" dirty="0">
                <a:solidFill>
                  <a:srgbClr val="C20000"/>
                </a:solidFill>
                <a:latin typeface="Times New Roman"/>
                <a:ea typeface="Calibri"/>
                <a:cs typeface="Times New Roman"/>
              </a:rPr>
              <a:t>специализированных продуктов лечебного питания, не входящих в соответствующий стандарт </a:t>
            </a:r>
            <a:r>
              <a:rPr lang="ru-RU" sz="2400" b="1" dirty="0">
                <a:solidFill>
                  <a:srgbClr val="C20000"/>
                </a:solidFill>
                <a:latin typeface="Times New Roman"/>
                <a:ea typeface="Calibri"/>
                <a:cs typeface="Times New Roman"/>
              </a:rPr>
              <a:t>медицинской помощи, допускаются в случае наличия медицинских показаний (индивидуальной непереносимости, по жизненным показаниям) </a:t>
            </a:r>
            <a:r>
              <a:rPr lang="ru-RU" b="1" dirty="0">
                <a:solidFill>
                  <a:srgbClr val="C20000"/>
                </a:solidFill>
                <a:latin typeface="Times New Roman"/>
                <a:ea typeface="Calibri"/>
                <a:cs typeface="Times New Roman"/>
              </a:rPr>
              <a:t>по решению врачебной комиссии</a:t>
            </a:r>
            <a:r>
              <a:rPr lang="ru-RU" sz="2400" b="1" dirty="0">
                <a:solidFill>
                  <a:srgbClr val="C20000"/>
                </a:solidFill>
                <a:latin typeface="Times New Roman"/>
                <a:ea typeface="Calibri"/>
                <a:cs typeface="Times New Roman"/>
              </a:rPr>
              <a:t>.</a:t>
            </a:r>
            <a:endParaRPr lang="ru-RU" sz="2400" b="1" dirty="0">
              <a:latin typeface="Calibri"/>
              <a:ea typeface="Calibri"/>
              <a:cs typeface="Times New Roman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77" y="331290"/>
            <a:ext cx="5436096" cy="29671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Скругленный прямоугольник 3"/>
          <p:cNvSpPr/>
          <p:nvPr/>
        </p:nvSpPr>
        <p:spPr>
          <a:xfrm>
            <a:off x="6905623" y="995790"/>
            <a:ext cx="3096344" cy="91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>
                <a:solidFill>
                  <a:schemeClr val="tx1"/>
                </a:solidFill>
              </a:rPr>
              <a:t>Стационар</a:t>
            </a:r>
          </a:p>
          <a:p>
            <a:r>
              <a:rPr lang="ru-RU" b="1" dirty="0">
                <a:solidFill>
                  <a:schemeClr val="tx1"/>
                </a:solidFill>
              </a:rPr>
              <a:t>Стационар одного дня</a:t>
            </a:r>
          </a:p>
          <a:p>
            <a:r>
              <a:rPr lang="ru-RU" b="1" dirty="0">
                <a:solidFill>
                  <a:schemeClr val="tx1"/>
                </a:solidFill>
              </a:rPr>
              <a:t>Поликлиника </a:t>
            </a:r>
            <a:r>
              <a:rPr lang="ru-RU" b="1" dirty="0"/>
              <a:t>р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511824" y="6237597"/>
            <a:ext cx="3021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https://www.rosminzdrav.ru/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9964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098995"/>
              </p:ext>
            </p:extLst>
          </p:nvPr>
        </p:nvGraphicFramePr>
        <p:xfrm>
          <a:off x="1310185" y="188640"/>
          <a:ext cx="6795911" cy="33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Лист" r:id="rId4" imgW="8143846" imgH="4029029" progId="Excel.Sheet.8">
                  <p:embed/>
                </p:oleObj>
              </mc:Choice>
              <mc:Fallback>
                <p:oleObj name="Лист" r:id="rId4" imgW="8143846" imgH="4029029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10185" y="188640"/>
                        <a:ext cx="6795911" cy="336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798691"/>
              </p:ext>
            </p:extLst>
          </p:nvPr>
        </p:nvGraphicFramePr>
        <p:xfrm>
          <a:off x="2855640" y="3573016"/>
          <a:ext cx="6668058" cy="3168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name="Лист" r:id="rId7" imgW="7696284" imgH="3657600" progId="Excel.Sheet.8">
                  <p:embed/>
                </p:oleObj>
              </mc:Choice>
              <mc:Fallback>
                <p:oleObj name="Лист" r:id="rId7" imgW="7696284" imgH="365760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55640" y="3573016"/>
                        <a:ext cx="6668058" cy="3168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Овал 3"/>
          <p:cNvSpPr/>
          <p:nvPr/>
        </p:nvSpPr>
        <p:spPr>
          <a:xfrm>
            <a:off x="8760296" y="1196752"/>
            <a:ext cx="1728192" cy="1706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/>
              <a:t>МЭС</a:t>
            </a:r>
          </a:p>
          <a:p>
            <a:pPr algn="ctr"/>
            <a:r>
              <a:rPr lang="ru-RU" sz="2800" b="1" dirty="0"/>
              <a:t>СПб</a:t>
            </a:r>
          </a:p>
        </p:txBody>
      </p:sp>
    </p:spTree>
    <p:extLst>
      <p:ext uri="{BB962C8B-B14F-4D97-AF65-F5344CB8AC3E}">
        <p14:creationId xmlns:p14="http://schemas.microsoft.com/office/powerpoint/2010/main" val="311067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ChangeArrowheads="1"/>
          </p:cNvSpPr>
          <p:nvPr/>
        </p:nvSpPr>
        <p:spPr bwMode="auto">
          <a:xfrm>
            <a:off x="1524000" y="1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Затраты на комплексное лечение больных тяжелым ОДП (НИИ СП им </a:t>
            </a:r>
            <a:r>
              <a:rPr lang="ru-RU" sz="2400" b="1" dirty="0" err="1"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Джанелидзе</a:t>
            </a:r>
            <a:r>
              <a:rPr lang="ru-RU" sz="2400" b="1" dirty="0">
                <a:solidFill>
                  <a:schemeClr val="bg1"/>
                </a:solidFill>
                <a:latin typeface="Arial" pitchFamily="34" charset="0"/>
                <a:cs typeface="Times New Roman" pitchFamily="18" charset="0"/>
              </a:rPr>
              <a:t>, СПб, 2007)</a:t>
            </a:r>
            <a:endParaRPr lang="ru-RU" sz="2400" dirty="0">
              <a:solidFill>
                <a:schemeClr val="bg1"/>
              </a:solidFill>
              <a:latin typeface="Arial" pitchFamily="34" charset="0"/>
            </a:endParaRPr>
          </a:p>
        </p:txBody>
      </p:sp>
      <p:graphicFrame>
        <p:nvGraphicFramePr>
          <p:cNvPr id="512003" name="Group 3"/>
          <p:cNvGraphicFramePr>
            <a:graphicFrameLocks noGrp="1"/>
          </p:cNvGraphicFramePr>
          <p:nvPr>
            <p:extLst/>
          </p:nvPr>
        </p:nvGraphicFramePr>
        <p:xfrm>
          <a:off x="1524000" y="971551"/>
          <a:ext cx="9058276" cy="5662613"/>
        </p:xfrm>
        <a:graphic>
          <a:graphicData uri="http://schemas.openxmlformats.org/drawingml/2006/table">
            <a:tbl>
              <a:tblPr/>
              <a:tblGrid>
                <a:gridCol w="4219575"/>
                <a:gridCol w="2319337"/>
                <a:gridCol w="247651"/>
                <a:gridCol w="2271713"/>
              </a:tblGrid>
              <a:tr h="642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Исследуемый показатель</a:t>
                      </a:r>
                      <a:endParaRPr kumimoji="0" 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Основная группа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(протокол)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Контрольная группа </a:t>
                      </a:r>
                      <a:endParaRPr kumimoji="0" lang="ru-RU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Средний койко-день в клинике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40,2 ± 2,7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47,6 ± 5,5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Средний койко-день в ОРИТ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4,7 ± 3,6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6,9 ± 4,2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1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Среднее число операций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2,4 ± 2,3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4,2 ± 2,8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СЗП (средний объем) перелито, л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2518,5 ± 0,983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3685,3 ± 1152,3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Средняя стоимость медикаментов, руб.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40</a:t>
                      </a: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/>
                          <a:cs typeface="Times New Roman" pitchFamily="18" charset="0"/>
                        </a:rPr>
                        <a:t> </a:t>
                      </a: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666,35 ± 3127,25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46 136,75 ± 3406,81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Разница в затратах на медикаменты, руб.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5</a:t>
                      </a:r>
                      <a:r>
                        <a:rPr kumimoji="0" lang="ru-RU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rPr>
                        <a:t> </a:t>
                      </a:r>
                      <a:r>
                        <a:rPr kumimoji="0" lang="ru-RU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470,40</a:t>
                      </a:r>
                      <a:endParaRPr kumimoji="0" lang="ru-RU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CC33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5381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Средняя стоимость лечения, руб.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134 087,28 ± 1964,3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160 591,38 ± 2096,2</a:t>
                      </a:r>
                      <a:endParaRPr kumimoji="0" lang="ru-RU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Разница в затратах на лечение, </a:t>
                      </a:r>
                      <a:r>
                        <a:rPr kumimoji="0" 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руб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0" lang="ru-RU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  <a:cs typeface="Times New Roman" pitchFamily="18" charset="0"/>
                        </a:rPr>
                        <a:t>26 504,11</a:t>
                      </a:r>
                      <a:endParaRPr kumimoji="0" lang="ru-RU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C33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98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6DA6CF6-2A9C-5F4C-BC25-4D28732FC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5845" y="228600"/>
            <a:ext cx="8534400" cy="1752600"/>
          </a:xfrm>
        </p:spPr>
        <p:txBody>
          <a:bodyPr>
            <a:normAutofit fontScale="92500"/>
          </a:bodyPr>
          <a:lstStyle/>
          <a:p>
            <a:r>
              <a:rPr lang="ru-RU" sz="4400" b="1" dirty="0">
                <a:solidFill>
                  <a:schemeClr val="tx1"/>
                </a:solidFill>
              </a:rPr>
              <a:t>Региональное </a:t>
            </a:r>
            <a:r>
              <a:rPr lang="ru-RU" sz="4400" b="1" dirty="0" smtClean="0">
                <a:solidFill>
                  <a:schemeClr val="tx1"/>
                </a:solidFill>
              </a:rPr>
              <a:t>законодательство формируется на базе Федерального</a:t>
            </a:r>
            <a:endParaRPr lang="ru-RU" sz="4400" b="1" dirty="0">
              <a:solidFill>
                <a:schemeClr val="tx1"/>
              </a:solidFill>
            </a:endParaRPr>
          </a:p>
        </p:txBody>
      </p:sp>
      <p:pic>
        <p:nvPicPr>
          <p:cNvPr id="5" name="Объект 7">
            <a:extLst>
              <a:ext uri="{FF2B5EF4-FFF2-40B4-BE49-F238E27FC236}">
                <a16:creationId xmlns="" xmlns:a16="http://schemas.microsoft.com/office/drawing/2014/main" id="{51C0783D-2752-EB49-95CB-16DBB7E0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746" y="1620378"/>
            <a:ext cx="4429761" cy="523762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Объект 2">
            <a:extLst>
              <a:ext uri="{FF2B5EF4-FFF2-40B4-BE49-F238E27FC236}">
                <a16:creationId xmlns="" xmlns:a16="http://schemas.microsoft.com/office/drawing/2014/main" id="{F372A727-A0F4-AB4E-ACFA-568B1F5CD5BB}"/>
              </a:ext>
            </a:extLst>
          </p:cNvPr>
          <p:cNvSpPr txBox="1">
            <a:spLocks/>
          </p:cNvSpPr>
          <p:nvPr/>
        </p:nvSpPr>
        <p:spPr>
          <a:xfrm>
            <a:off x="324209" y="3088274"/>
            <a:ext cx="6814782" cy="35467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b="1" dirty="0" smtClean="0">
                <a:solidFill>
                  <a:srgbClr val="00B050"/>
                </a:solidFill>
              </a:rPr>
              <a:t>Статья 52 п.3</a:t>
            </a:r>
            <a:r>
              <a:rPr lang="ru-RU" dirty="0" smtClean="0"/>
              <a:t>: Обеспечение полноценным питанием беременных женщин, кормящих матерей, а также детей в возрасте до трех лет, в том числе через специальные пункты питания и организации торговли, осуществляется по заключению врачей в соответствии с законодательством субъектов Российской Федерации.</a:t>
            </a:r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256AE568-4FBB-4040-AB04-BBBF52D199D4}"/>
              </a:ext>
            </a:extLst>
          </p:cNvPr>
          <p:cNvSpPr txBox="1">
            <a:spLocks/>
          </p:cNvSpPr>
          <p:nvPr/>
        </p:nvSpPr>
        <p:spPr>
          <a:xfrm>
            <a:off x="136477" y="1945274"/>
            <a:ext cx="305254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/>
              <a:t>ФЗ №323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25181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ru-RU" sz="27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Государственная программа Санкт-Петербурга </a:t>
            </a:r>
            <a:br>
              <a:rPr lang="ru-RU" sz="27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31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«Развитие здравоохранения в Санкт-Петербурге </a:t>
            </a:r>
            <a:br>
              <a:rPr lang="ru-RU" sz="31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31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на 2015-2020 годы</a:t>
            </a:r>
            <a:r>
              <a:rPr lang="ru-RU" sz="36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»</a:t>
            </a:r>
          </a:p>
        </p:txBody>
      </p:sp>
      <p:sp>
        <p:nvSpPr>
          <p:cNvPr id="27651" name="Объект 2"/>
          <p:cNvSpPr>
            <a:spLocks noGrp="1"/>
          </p:cNvSpPr>
          <p:nvPr>
            <p:ph sz="half" idx="4294967295"/>
          </p:nvPr>
        </p:nvSpPr>
        <p:spPr>
          <a:xfrm>
            <a:off x="1479550" y="1979613"/>
            <a:ext cx="44958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ru-RU" altLang="ru-RU" sz="1600" b="1" dirty="0">
                <a:latin typeface="Comic Sans MS" panose="030F0702030302020204" pitchFamily="66" charset="0"/>
              </a:rPr>
              <a:t>   Программа «Комплексные меры по реализации ФЗ «Об основах здоровья граждан в РФ» </a:t>
            </a:r>
            <a:r>
              <a:rPr lang="ru-RU" altLang="ru-RU" sz="1600" b="1" dirty="0"/>
              <a:t>в разделе </a:t>
            </a:r>
            <a:r>
              <a:rPr lang="ru-RU" altLang="ru-RU" sz="1600" b="1" dirty="0">
                <a:solidFill>
                  <a:srgbClr val="990000"/>
                </a:solidFill>
              </a:rPr>
              <a:t>обеспечения специализированным лечебным питанием пациентов с ЗНО головы и шеи на территории </a:t>
            </a:r>
            <a:r>
              <a:rPr lang="ru-RU" altLang="ru-RU" sz="1600" b="1" dirty="0" err="1">
                <a:solidFill>
                  <a:srgbClr val="990000"/>
                </a:solidFill>
              </a:rPr>
              <a:t>С.Петербурга</a:t>
            </a:r>
            <a:r>
              <a:rPr lang="ru-RU" altLang="ru-RU" sz="1600" b="1" dirty="0">
                <a:solidFill>
                  <a:srgbClr val="990000"/>
                </a:solidFill>
              </a:rPr>
              <a:t> на  2015- 2020 </a:t>
            </a:r>
            <a:r>
              <a:rPr lang="ru-RU" altLang="ru-RU" sz="1600" b="1" dirty="0" err="1">
                <a:solidFill>
                  <a:srgbClr val="990000"/>
                </a:solidFill>
              </a:rPr>
              <a:t>гг</a:t>
            </a:r>
            <a:r>
              <a:rPr lang="ru-RU" altLang="ru-RU" sz="1600" b="1" dirty="0">
                <a:solidFill>
                  <a:srgbClr val="990000"/>
                </a:solidFill>
              </a:rPr>
              <a:t>,</a:t>
            </a:r>
            <a:r>
              <a:rPr lang="ru-RU" altLang="ru-RU" sz="1600" b="1" dirty="0"/>
              <a:t> </a:t>
            </a:r>
            <a:r>
              <a:rPr lang="ru-RU" altLang="ru-RU" sz="1600" dirty="0">
                <a:latin typeface="Comic Sans MS" panose="030F0702030302020204" pitchFamily="66" charset="0"/>
              </a:rPr>
              <a:t>направленная на реализацию положений ст. 37 ФЗ РФ от 21.11.2011 г. № 323-ФЗ «Об основах охраны здоровья граждан РФ»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1774825" y="4797426"/>
            <a:ext cx="3989388" cy="1558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ru-RU" altLang="ru-RU" sz="1600" dirty="0"/>
              <a:t>В рамках программы предусмотрено бесплатное обеспечение сбалансированными </a:t>
            </a:r>
            <a:r>
              <a:rPr lang="ru-RU" altLang="ru-RU" sz="1600" dirty="0" err="1"/>
              <a:t>энтеральными</a:t>
            </a:r>
            <a:r>
              <a:rPr lang="ru-RU" altLang="ru-RU" sz="1600" dirty="0"/>
              <a:t> смесями</a:t>
            </a:r>
            <a:r>
              <a:rPr lang="en-US" altLang="ru-RU" sz="1600" dirty="0"/>
              <a:t> </a:t>
            </a:r>
            <a:r>
              <a:rPr lang="ru-RU" altLang="ru-RU" sz="1600" b="1" dirty="0"/>
              <a:t>амбулаторных</a:t>
            </a:r>
            <a:r>
              <a:rPr lang="ru-RU" altLang="ru-RU" sz="1600" dirty="0"/>
              <a:t> больных с ЗНО в </a:t>
            </a:r>
            <a:r>
              <a:rPr lang="ru-RU" altLang="ru-RU" sz="1600" b="1" dirty="0" err="1"/>
              <a:t>периоперационный</a:t>
            </a:r>
            <a:r>
              <a:rPr lang="ru-RU" altLang="ru-RU" sz="1600" b="1" dirty="0"/>
              <a:t> и </a:t>
            </a:r>
            <a:r>
              <a:rPr lang="ru-RU" altLang="ru-RU" sz="1600" b="1" dirty="0" err="1"/>
              <a:t>перихимиолучевой</a:t>
            </a:r>
            <a:r>
              <a:rPr lang="ru-RU" altLang="ru-RU" sz="1600" b="1" dirty="0"/>
              <a:t> периоды</a:t>
            </a:r>
            <a:endParaRPr lang="ru-RU" altLang="ru-RU" sz="1600" dirty="0"/>
          </a:p>
        </p:txBody>
      </p:sp>
      <p:pic>
        <p:nvPicPr>
          <p:cNvPr id="27653" name="Picture 5" descr="D:\My Documents\Reimbursement\СПб_2011_Home Care_ОГШ\Финальные документы_КЗ СПб\Распоряжение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843087"/>
            <a:ext cx="2130425" cy="2952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D:\My Documents\Reimbursement\СПб_2011_Home Care_ОГШ\Финальные документы_КЗ СПб\Распоряжение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698" y="3331440"/>
            <a:ext cx="2833688" cy="2044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 descr="D:\My Documents\Reimbursement\СПб_2011_Home Care_ОГШ\Финальные документы_КЗ СПб\Распоряжение2_ЭП_пункт 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445" y="4699671"/>
            <a:ext cx="2886359" cy="20817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54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0" y="1894960"/>
            <a:ext cx="6444777" cy="36251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36811" y="182880"/>
            <a:ext cx="1492155" cy="554781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409433" y="313899"/>
            <a:ext cx="2594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/>
              <a:t>Екатеринбург</a:t>
            </a:r>
            <a:endParaRPr lang="ru-RU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699803" y="140598"/>
            <a:ext cx="8492197" cy="6740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Постановление Правительства Свердловской </a:t>
            </a:r>
          </a:p>
          <a:p>
            <a:r>
              <a:rPr lang="ru-RU" dirty="0" smtClean="0"/>
              <a:t>Области от 21.12.2017 №1006-ПП «О  территориальной программе </a:t>
            </a:r>
            <a:r>
              <a:rPr lang="ru-RU" dirty="0" err="1" smtClean="0"/>
              <a:t>гос</a:t>
            </a:r>
            <a:r>
              <a:rPr lang="ru-RU" dirty="0" smtClean="0"/>
              <a:t> гарантий бесплатного оказания гражданам медицинской помощи в Свердловской области на 2018 г и на плановый период 2019 и 2020 годов»</a:t>
            </a:r>
          </a:p>
          <a:p>
            <a:endParaRPr lang="ru-RU" dirty="0"/>
          </a:p>
          <a:p>
            <a:r>
              <a:rPr lang="ru-RU" dirty="0" smtClean="0"/>
              <a:t>74. Лек обеспечение отдельных категорий граждан, имеющих право на получение мер социальной поддержки, установленных законодательством Свердловской области, при оказании первичной медико-санитарной помощи в амбулаторных условиях осуществляется за счет бюджетных ассигнований бюджета Свердловской области:</a:t>
            </a:r>
          </a:p>
          <a:p>
            <a:r>
              <a:rPr lang="ru-RU" dirty="0" smtClean="0"/>
              <a:t>1) Обеспечение граждан, проживающих в Свердловской области, зарегистрированными в установленном порядке на территории РФ лекарственными препаратами и специализированными продуктами </a:t>
            </a:r>
            <a:r>
              <a:rPr lang="ru-RU" dirty="0" err="1" smtClean="0"/>
              <a:t>леч</a:t>
            </a:r>
            <a:r>
              <a:rPr lang="ru-RU" dirty="0" smtClean="0"/>
              <a:t> питания для лечения заболеваний, включенных в перечень </a:t>
            </a:r>
            <a:r>
              <a:rPr lang="ru-RU" dirty="0" err="1" smtClean="0"/>
              <a:t>жизнеугрожающих</a:t>
            </a:r>
            <a:r>
              <a:rPr lang="ru-RU" dirty="0" smtClean="0"/>
              <a:t> и хронических прогрессирующих редких (</a:t>
            </a:r>
            <a:r>
              <a:rPr lang="ru-RU" dirty="0" err="1" smtClean="0"/>
              <a:t>орфанных</a:t>
            </a:r>
            <a:r>
              <a:rPr lang="ru-RU" dirty="0" smtClean="0"/>
              <a:t>) заболеваний, приводящих к сокращению продолжительности жизни граждан или к их инвалидности, осуществляется по рецептам врачей в аптечных организациях в соответствии с Постановлением Правительства Свердловской области от 26.10.2012 № 1202-ПП «Об утверждении Порядка организации обеспечения граждан, проживающих в Свердловской области, лек препаратами и спец продуктами </a:t>
            </a:r>
            <a:r>
              <a:rPr lang="ru-RU" dirty="0" err="1" smtClean="0"/>
              <a:t>леч</a:t>
            </a:r>
            <a:r>
              <a:rPr lang="ru-RU" dirty="0" smtClean="0"/>
              <a:t> питания для лечения заболеваний, включенных в перечень </a:t>
            </a:r>
            <a:r>
              <a:rPr lang="ru-RU" dirty="0" err="1" smtClean="0"/>
              <a:t>жихзеугрожающихи</a:t>
            </a:r>
            <a:r>
              <a:rPr lang="ru-RU" dirty="0" smtClean="0"/>
              <a:t> хронических прогрессирующих редких (</a:t>
            </a:r>
            <a:r>
              <a:rPr lang="ru-RU" dirty="0" err="1" smtClean="0"/>
              <a:t>орфанных</a:t>
            </a:r>
            <a:r>
              <a:rPr lang="ru-RU" dirty="0" smtClean="0"/>
              <a:t>) заболеваний, приводящих к сокращению продолжительности жизни граждан или их инвалидности, за счет средств областного бюджета»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648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955" y="123969"/>
            <a:ext cx="8379726" cy="1143000"/>
          </a:xfrm>
        </p:spPr>
        <p:txBody>
          <a:bodyPr/>
          <a:lstStyle/>
          <a:p>
            <a:pPr algn="ctr"/>
            <a:r>
              <a:rPr lang="ru-RU" dirty="0" smtClean="0"/>
              <a:t>О чем презентация?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17" y="3289112"/>
            <a:ext cx="5366527" cy="3396006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72955" y="1293690"/>
            <a:ext cx="7772800" cy="4525963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ru-RU" dirty="0" smtClean="0"/>
              <a:t>О том, что нас окружает</a:t>
            </a:r>
          </a:p>
          <a:p>
            <a:pPr marL="457200" indent="-457200">
              <a:buAutoNum type="arabicPeriod"/>
            </a:pPr>
            <a:r>
              <a:rPr lang="ru-RU" dirty="0" smtClean="0"/>
              <a:t>О том, что происходит</a:t>
            </a:r>
          </a:p>
          <a:p>
            <a:pPr marL="457200" indent="-457200">
              <a:buAutoNum type="arabicPeriod"/>
            </a:pPr>
            <a:r>
              <a:rPr lang="ru-RU" dirty="0" smtClean="0"/>
              <a:t>В том числе в здравоохранении</a:t>
            </a:r>
          </a:p>
          <a:p>
            <a:pPr marL="457200" indent="-457200">
              <a:buAutoNum type="arabicPeriod"/>
            </a:pPr>
            <a:r>
              <a:rPr lang="ru-RU" dirty="0" smtClean="0"/>
              <a:t>О наших возможностях</a:t>
            </a:r>
          </a:p>
          <a:p>
            <a:pPr marL="457200" indent="-457200">
              <a:buAutoNum type="arabicPeriod"/>
            </a:pPr>
            <a:r>
              <a:rPr lang="ru-RU" dirty="0" smtClean="0"/>
              <a:t>И о том, что нас ожидает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8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-7688"/>
            <a:ext cx="4919397" cy="30353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1027" y="405313"/>
            <a:ext cx="5240764" cy="6162965"/>
          </a:xfrm>
        </p:spPr>
        <p:txBody>
          <a:bodyPr>
            <a:noAutofit/>
          </a:bodyPr>
          <a:lstStyle/>
          <a:p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Основной концепцией развития российского здравоохранения является создание национальной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пациентоориентированной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системы,</a:t>
            </a:r>
            <a:r>
              <a:rPr lang="ru-RU" sz="2400" b="1" dirty="0"/>
              <a:t> </a:t>
            </a:r>
            <a:r>
              <a:rPr lang="ru-RU" sz="2000" b="1" dirty="0"/>
              <a:t>объединяющей все имеющиеся в стране медицинские мощности независимо от формы собственности и ведомственной принадлежности, работающей в рамках единых требований к качеству, доступности медицинской помощи и квалификации медицинских работников, а также реализующей государственные гарантии бесплатного оказания медицинской помощи населению на принципах солидарности и социального равенства.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4371761" y="5010289"/>
            <a:ext cx="1739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/>
              <a:t>21 марта 2017 </a:t>
            </a:r>
            <a:endParaRPr lang="en-US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3458" y="3486796"/>
            <a:ext cx="43204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i="1" dirty="0"/>
              <a:t>Из выступления Министра </a:t>
            </a:r>
            <a:r>
              <a:rPr lang="ru-RU" sz="1600" b="1" i="1" dirty="0" smtClean="0"/>
              <a:t>В.И. </a:t>
            </a:r>
            <a:r>
              <a:rPr lang="ru-RU" sz="1600" b="1" i="1" dirty="0"/>
              <a:t>Скворцовой на заседании Совета по стратегическому развитию и приоритетным проектам под председательством Президента Российской Федерации </a:t>
            </a:r>
            <a:r>
              <a:rPr lang="ru-RU" sz="1600" b="1" i="1" dirty="0" smtClean="0"/>
              <a:t>В.В. </a:t>
            </a:r>
            <a:r>
              <a:rPr lang="ru-RU" sz="1600" b="1" i="1" dirty="0"/>
              <a:t>Путина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6308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8661025"/>
              </p:ext>
            </p:extLst>
          </p:nvPr>
        </p:nvGraphicFramePr>
        <p:xfrm>
          <a:off x="572278" y="339689"/>
          <a:ext cx="9458826" cy="618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0">
                  <a:extLst>
                    <a:ext uri="{9D8B030D-6E8A-4147-A177-3AD203B41FA5}">
                      <a16:colId xmlns="" xmlns:a16="http://schemas.microsoft.com/office/drawing/2014/main" val="3342091768"/>
                    </a:ext>
                  </a:extLst>
                </a:gridCol>
                <a:gridCol w="5083676">
                  <a:extLst>
                    <a:ext uri="{9D8B030D-6E8A-4147-A177-3AD203B41FA5}">
                      <a16:colId xmlns="" xmlns:a16="http://schemas.microsoft.com/office/drawing/2014/main" val="2351319312"/>
                    </a:ext>
                  </a:extLst>
                </a:gridCol>
              </a:tblGrid>
              <a:tr h="374192">
                <a:tc>
                  <a:txBody>
                    <a:bodyPr/>
                    <a:lstStyle/>
                    <a:p>
                      <a:r>
                        <a:rPr lang="ru-RU" dirty="0" smtClean="0"/>
                        <a:t>Факт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Возможности / угрозы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79925874"/>
                  </a:ext>
                </a:extLst>
              </a:tr>
              <a:tr h="95183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/>
                        <a:t>Фокус на социальные программы</a:t>
                      </a:r>
                      <a:r>
                        <a:rPr lang="en-US" b="1" dirty="0" smtClean="0"/>
                        <a:t>, </a:t>
                      </a:r>
                      <a:r>
                        <a:rPr lang="ru-RU" b="1" dirty="0" smtClean="0"/>
                        <a:t>качество жизни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/>
                        <a:t>Развитие программ по реабилитации, паллиативу, </a:t>
                      </a:r>
                      <a:r>
                        <a:rPr lang="ru-RU" b="1" dirty="0" err="1" smtClean="0"/>
                        <a:t>орфанным</a:t>
                      </a:r>
                      <a:r>
                        <a:rPr lang="ru-RU" b="1" dirty="0" smtClean="0"/>
                        <a:t> болезням, онкологии, сосудистой патологии</a:t>
                      </a:r>
                      <a:endParaRPr lang="en-US" b="1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21599489"/>
                  </a:ext>
                </a:extLst>
              </a:tr>
              <a:tr h="111599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/>
                        <a:t>Бюджет сберегающие технологии </a:t>
                      </a:r>
                      <a:r>
                        <a:rPr lang="en-US" b="1" dirty="0" smtClean="0"/>
                        <a:t>(Fast track, Home Care</a:t>
                      </a:r>
                      <a:r>
                        <a:rPr lang="ru-RU" b="1" dirty="0" smtClean="0"/>
                        <a:t>, амбулаторная помощь, дневной стационар</a:t>
                      </a:r>
                      <a:r>
                        <a:rPr lang="en-US" b="1" dirty="0" smtClean="0"/>
                        <a:t>)</a:t>
                      </a:r>
                      <a:endParaRPr lang="ru-RU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/>
                        <a:t>Ф-Э данные на базе Российских клинических исследований</a:t>
                      </a:r>
                      <a:r>
                        <a:rPr lang="ru-RU" b="1" baseline="0" dirty="0" smtClean="0"/>
                        <a:t> и лучших практик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08227971"/>
                  </a:ext>
                </a:extLst>
              </a:tr>
              <a:tr h="65483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/>
                        <a:t>Фокус на локального производителя</a:t>
                      </a:r>
                      <a:r>
                        <a:rPr lang="en-US" b="1" dirty="0" smtClean="0"/>
                        <a:t>, </a:t>
                      </a:r>
                      <a:r>
                        <a:rPr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80% </a:t>
                      </a:r>
                      <a:r>
                        <a:rPr lang="ru-RU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доля в тендерах к </a:t>
                      </a:r>
                      <a:r>
                        <a:rPr lang="en-US" sz="18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«</a:t>
                      </a:r>
                      <a:r>
                        <a:rPr lang="ru-RU" b="1" dirty="0" err="1" smtClean="0"/>
                        <a:t>Инфаприм</a:t>
                      </a:r>
                      <a:r>
                        <a:rPr lang="ru-RU" b="1" dirty="0" smtClean="0"/>
                        <a:t>» – единственный отечественный производитель лечебного питания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95032195"/>
                  </a:ext>
                </a:extLst>
              </a:tr>
              <a:tr h="121612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/>
                        <a:t>Жесткая ценовая политика </a:t>
                      </a:r>
                      <a:r>
                        <a:rPr lang="en-US" b="1" dirty="0" smtClean="0"/>
                        <a:t>(</a:t>
                      </a:r>
                      <a:r>
                        <a:rPr lang="ru-RU" b="1" dirty="0" smtClean="0"/>
                        <a:t>мониторинг цен спец агентством</a:t>
                      </a:r>
                      <a:r>
                        <a:rPr lang="en-US" b="1" dirty="0" smtClean="0"/>
                        <a:t>), </a:t>
                      </a:r>
                      <a:r>
                        <a:rPr lang="ru-RU" b="1" dirty="0" smtClean="0"/>
                        <a:t>ограниченный бюджет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/>
                        <a:t>Не снижать</a:t>
                      </a:r>
                      <a:r>
                        <a:rPr lang="ru-RU" b="1" baseline="0" dirty="0" smtClean="0"/>
                        <a:t> тендерные цены за счет глубоких скидок</a:t>
                      </a:r>
                      <a:r>
                        <a:rPr lang="en-US" b="1" baseline="0" dirty="0" smtClean="0"/>
                        <a:t>.</a:t>
                      </a:r>
                    </a:p>
                    <a:p>
                      <a:r>
                        <a:rPr lang="ru-RU" b="1" baseline="0" dirty="0" smtClean="0"/>
                        <a:t>Отдельные лоты с уникальными характеристиками продуктов (СЦТ 50%)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30618863"/>
                  </a:ext>
                </a:extLst>
              </a:tr>
              <a:tr h="121612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/>
                        <a:t>Нестабильная ситуация в регионах. </a:t>
                      </a:r>
                      <a:r>
                        <a:rPr lang="en-US" b="1" dirty="0" smtClean="0"/>
                        <a:t> </a:t>
                      </a:r>
                      <a:r>
                        <a:rPr lang="ru-RU" b="1" dirty="0" smtClean="0"/>
                        <a:t>Новые</a:t>
                      </a:r>
                      <a:r>
                        <a:rPr lang="ru-RU" b="1" baseline="0" dirty="0" smtClean="0"/>
                        <a:t> назначения губернаторов, региональных чиновников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/>
                        <a:t>Боятся брать ответственность за инновации / Иногда возможность изменить ситуацию быстро</a:t>
                      </a:r>
                      <a:endParaRPr lang="en-US" b="1" dirty="0" smtClean="0"/>
                    </a:p>
                    <a:p>
                      <a:endParaRPr lang="en-US" b="1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03117141"/>
                  </a:ext>
                </a:extLst>
              </a:tr>
              <a:tr h="65483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/>
                        <a:t>ЭП зарегистрировано как питание </a:t>
                      </a:r>
                      <a:r>
                        <a:rPr lang="en-US" b="1" baseline="0" dirty="0" smtClean="0"/>
                        <a:t>(</a:t>
                      </a:r>
                      <a:r>
                        <a:rPr lang="ru-RU" b="1" baseline="0" dirty="0" err="1" smtClean="0"/>
                        <a:t>гос</a:t>
                      </a:r>
                      <a:r>
                        <a:rPr lang="ru-RU" b="1" baseline="0" dirty="0" smtClean="0"/>
                        <a:t> возмещение только для лекарств</a:t>
                      </a:r>
                      <a:r>
                        <a:rPr lang="en-US" b="1" baseline="0" dirty="0" smtClean="0"/>
                        <a:t>)</a:t>
                      </a:r>
                      <a:r>
                        <a:rPr lang="ru-RU" b="1" dirty="0" smtClean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/>
                        <a:t>Включение ЭП в</a:t>
                      </a:r>
                      <a:r>
                        <a:rPr lang="ru-RU" b="1" baseline="0" dirty="0" smtClean="0"/>
                        <a:t> Региональные программы для амбулаторных пациентов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60771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16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650" y="225814"/>
            <a:ext cx="9814265" cy="608400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Лекарственное обеспечение пациента финансируется из нескольких источников</a:t>
            </a:r>
            <a:endParaRPr lang="en-US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4530423"/>
              </p:ext>
            </p:extLst>
          </p:nvPr>
        </p:nvGraphicFramePr>
        <p:xfrm>
          <a:off x="1587470" y="1310184"/>
          <a:ext cx="9068624" cy="5438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007">
                  <a:extLst>
                    <a:ext uri="{9D8B030D-6E8A-4147-A177-3AD203B41FA5}">
                      <a16:colId xmlns="" xmlns:a16="http://schemas.microsoft.com/office/drawing/2014/main" val="4208971167"/>
                    </a:ext>
                  </a:extLst>
                </a:gridCol>
                <a:gridCol w="2075024">
                  <a:extLst>
                    <a:ext uri="{9D8B030D-6E8A-4147-A177-3AD203B41FA5}">
                      <a16:colId xmlns="" xmlns:a16="http://schemas.microsoft.com/office/drawing/2014/main" val="2140935537"/>
                    </a:ext>
                  </a:extLst>
                </a:gridCol>
                <a:gridCol w="2751437">
                  <a:extLst>
                    <a:ext uri="{9D8B030D-6E8A-4147-A177-3AD203B41FA5}">
                      <a16:colId xmlns="" xmlns:a16="http://schemas.microsoft.com/office/drawing/2014/main" val="1941858851"/>
                    </a:ext>
                  </a:extLst>
                </a:gridCol>
                <a:gridCol w="2267156">
                  <a:extLst>
                    <a:ext uri="{9D8B030D-6E8A-4147-A177-3AD203B41FA5}">
                      <a16:colId xmlns="" xmlns:a16="http://schemas.microsoft.com/office/drawing/2014/main" val="1550623530"/>
                    </a:ext>
                  </a:extLst>
                </a:gridCol>
              </a:tblGrid>
              <a:tr h="1039229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Финансовый поток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Кто платит?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За что платит?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Доля в структуре лек обеспечения, 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86615376"/>
                  </a:ext>
                </a:extLst>
              </a:tr>
              <a:tr h="1073870"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Деньги пациента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Пациент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ОТС и </a:t>
                      </a:r>
                      <a:r>
                        <a:rPr lang="en-US" sz="1400" b="1" dirty="0" smtClean="0"/>
                        <a:t>Rx</a:t>
                      </a:r>
                      <a:r>
                        <a:rPr lang="ru-RU" sz="1400" b="1" dirty="0" smtClean="0"/>
                        <a:t>  препараты, на которые пациент не имеет права получения в льготном режиме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 smtClean="0"/>
                    </a:p>
                    <a:p>
                      <a:pPr algn="ctr"/>
                      <a:r>
                        <a:rPr lang="ru-RU" sz="2800" b="1" dirty="0" smtClean="0"/>
                        <a:t>60</a:t>
                      </a:r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60445303"/>
                  </a:ext>
                </a:extLst>
              </a:tr>
              <a:tr h="1073870"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Федеральный бюджет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МЗ РФ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Rx</a:t>
                      </a:r>
                      <a:r>
                        <a:rPr lang="ru-RU" sz="1400" b="1" dirty="0" smtClean="0"/>
                        <a:t> препараты для федеральных льготников.</a:t>
                      </a:r>
                    </a:p>
                    <a:p>
                      <a:r>
                        <a:rPr lang="en-US" sz="1400" b="1" dirty="0" smtClean="0"/>
                        <a:t>Rx</a:t>
                      </a:r>
                      <a:r>
                        <a:rPr lang="ru-RU" sz="1400" b="1" dirty="0" smtClean="0"/>
                        <a:t> препараты для Федеральных мед центров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 smtClean="0"/>
                    </a:p>
                    <a:p>
                      <a:pPr algn="ctr"/>
                      <a:r>
                        <a:rPr lang="ru-RU" sz="2800" b="1" dirty="0" smtClean="0"/>
                        <a:t>10</a:t>
                      </a:r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67762382"/>
                  </a:ext>
                </a:extLst>
              </a:tr>
              <a:tr h="1073870"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Региональный бюджет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Регионы РФ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Rx</a:t>
                      </a:r>
                      <a:r>
                        <a:rPr lang="ru-RU" sz="1400" b="1" dirty="0" smtClean="0"/>
                        <a:t> препараты для региональных льготников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2800" b="1" dirty="0" smtClean="0"/>
                    </a:p>
                    <a:p>
                      <a:pPr algn="ctr"/>
                      <a:r>
                        <a:rPr lang="ru-RU" sz="2800" b="1" dirty="0" smtClean="0"/>
                        <a:t>12</a:t>
                      </a:r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06377763"/>
                  </a:ext>
                </a:extLst>
              </a:tr>
              <a:tr h="588897"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Бюджет ФОМС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ФОМС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Rx</a:t>
                      </a:r>
                      <a:r>
                        <a:rPr lang="ru-RU" sz="1400" b="1" dirty="0" smtClean="0"/>
                        <a:t> препараты для лечения в стационаре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15</a:t>
                      </a:r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39221337"/>
                  </a:ext>
                </a:extLst>
              </a:tr>
              <a:tr h="588897"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Ведомственные бюджеты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Ведомства и корпорации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Rx</a:t>
                      </a:r>
                      <a:r>
                        <a:rPr lang="ru-RU" sz="1400" b="1" dirty="0" smtClean="0"/>
                        <a:t> препараты для лечения в ведомственных ЛПУ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b="1" dirty="0" smtClean="0"/>
                        <a:t>3</a:t>
                      </a:r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71657268"/>
                  </a:ext>
                </a:extLst>
              </a:tr>
            </a:tbl>
          </a:graphicData>
        </a:graphic>
      </p:graphicFrame>
      <p:sp>
        <p:nvSpPr>
          <p:cNvPr id="3" name="Стрелка вправо 2"/>
          <p:cNvSpPr/>
          <p:nvPr/>
        </p:nvSpPr>
        <p:spPr>
          <a:xfrm rot="10800000">
            <a:off x="10426890" y="2779442"/>
            <a:ext cx="120761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5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965644"/>
              </p:ext>
            </p:extLst>
          </p:nvPr>
        </p:nvGraphicFramePr>
        <p:xfrm>
          <a:off x="8815536" y="2311596"/>
          <a:ext cx="874374" cy="4334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374">
                  <a:extLst>
                    <a:ext uri="{9D8B030D-6E8A-4147-A177-3AD203B41FA5}">
                      <a16:colId xmlns="" xmlns:a16="http://schemas.microsoft.com/office/drawing/2014/main" val="1949376798"/>
                    </a:ext>
                  </a:extLst>
                </a:gridCol>
              </a:tblGrid>
              <a:tr h="465630">
                <a:tc>
                  <a:txBody>
                    <a:bodyPr/>
                    <a:lstStyle/>
                    <a:p>
                      <a:r>
                        <a:rPr lang="ru-RU" dirty="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8442799"/>
                  </a:ext>
                </a:extLst>
              </a:tr>
              <a:tr h="37882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12018982"/>
                  </a:ext>
                </a:extLst>
              </a:tr>
              <a:tr h="66530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49098234"/>
                  </a:ext>
                </a:extLst>
              </a:tr>
              <a:tr h="969551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14520686"/>
                  </a:ext>
                </a:extLst>
              </a:tr>
              <a:tr h="111128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48924120"/>
                  </a:ext>
                </a:extLst>
              </a:tr>
              <a:tr h="74426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86111403"/>
                  </a:ext>
                </a:extLst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5015880" y="5312325"/>
            <a:ext cx="4248472" cy="46515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6" name="Right Arrow 5"/>
          <p:cNvSpPr/>
          <p:nvPr/>
        </p:nvSpPr>
        <p:spPr>
          <a:xfrm rot="10800000">
            <a:off x="4839748" y="4767671"/>
            <a:ext cx="4516311" cy="572578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Right Arrow 4"/>
          <p:cNvSpPr/>
          <p:nvPr/>
        </p:nvSpPr>
        <p:spPr>
          <a:xfrm>
            <a:off x="4839750" y="3186757"/>
            <a:ext cx="4424602" cy="54760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848938" y="1468080"/>
            <a:ext cx="8178982" cy="994172"/>
          </a:xfrm>
        </p:spPr>
        <p:txBody>
          <a:bodyPr/>
          <a:lstStyle/>
          <a:p>
            <a:pPr lvl="0" algn="l"/>
            <a:r>
              <a:rPr lang="ru-RU" sz="1905" b="1" dirty="0"/>
              <a:t>Тренд расходов здравоохранения в соответствии с ПГГ до </a:t>
            </a:r>
            <a:r>
              <a:rPr lang="en-US" sz="1905" b="1" dirty="0"/>
              <a:t>2020</a:t>
            </a:r>
            <a:r>
              <a:rPr lang="ru-RU" sz="1905" b="1" dirty="0"/>
              <a:t> </a:t>
            </a:r>
            <a:r>
              <a:rPr lang="en-US" sz="1905" b="1" dirty="0"/>
              <a:t>(%)</a:t>
            </a:r>
          </a:p>
        </p:txBody>
      </p:sp>
      <p:graphicFrame>
        <p:nvGraphicFramePr>
          <p:cNvPr id="3" name="Table Placeholder 2"/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2539912323"/>
              </p:ext>
            </p:extLst>
          </p:nvPr>
        </p:nvGraphicFramePr>
        <p:xfrm>
          <a:off x="2046784" y="2311596"/>
          <a:ext cx="6768752" cy="4341039"/>
        </p:xfrm>
        <a:graphic>
          <a:graphicData uri="http://schemas.openxmlformats.org/drawingml/2006/table">
            <a:tbl>
              <a:tblPr firstRow="1" bandRow="1"/>
              <a:tblGrid>
                <a:gridCol w="2253707">
                  <a:extLst>
                    <a:ext uri="{9D8B030D-6E8A-4147-A177-3AD203B41FA5}">
                      <a16:colId xmlns="" xmlns:a16="http://schemas.microsoft.com/office/drawing/2014/main" val="3905428196"/>
                    </a:ext>
                  </a:extLst>
                </a:gridCol>
                <a:gridCol w="1121902">
                  <a:extLst>
                    <a:ext uri="{9D8B030D-6E8A-4147-A177-3AD203B41FA5}">
                      <a16:colId xmlns="" xmlns:a16="http://schemas.microsoft.com/office/drawing/2014/main" val="3694974153"/>
                    </a:ext>
                  </a:extLst>
                </a:gridCol>
                <a:gridCol w="1687805">
                  <a:extLst>
                    <a:ext uri="{9D8B030D-6E8A-4147-A177-3AD203B41FA5}">
                      <a16:colId xmlns="" xmlns:a16="http://schemas.microsoft.com/office/drawing/2014/main" val="2740863844"/>
                    </a:ext>
                  </a:extLst>
                </a:gridCol>
                <a:gridCol w="1705338">
                  <a:extLst>
                    <a:ext uri="{9D8B030D-6E8A-4147-A177-3AD203B41FA5}">
                      <a16:colId xmlns="" xmlns:a16="http://schemas.microsoft.com/office/drawing/2014/main" val="3461129375"/>
                    </a:ext>
                  </a:extLst>
                </a:gridCol>
              </a:tblGrid>
              <a:tr h="553995"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2000" b="1" i="0" u="none" strike="noStrike" kern="1200" dirty="0" smtClean="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Вид мед помощи</a:t>
                      </a:r>
                      <a:endParaRPr lang="en-US" sz="2000" b="1" i="0" u="none" strike="noStrike" kern="1200" dirty="0">
                        <a:ln>
                          <a:noFill/>
                        </a:ln>
                        <a:latin typeface="Liberation Sans" pitchFamily="18"/>
                        <a:ea typeface="WenQuanYi Micro Hei" pitchFamily="2"/>
                        <a:cs typeface="Lohit Hindi" pitchFamily="2"/>
                      </a:endParaRPr>
                    </a:p>
                  </a:txBody>
                  <a:tcPr marL="62215" marR="62215" marT="31107" marB="31107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 b="1" i="0" u="none" strike="noStrike" kern="120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2012</a:t>
                      </a:r>
                    </a:p>
                  </a:txBody>
                  <a:tcPr marL="62215" marR="62215" marT="31107" marB="31107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 b="1" i="0" u="none" strike="noStrike" kern="120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2013</a:t>
                      </a:r>
                    </a:p>
                  </a:txBody>
                  <a:tcPr marL="62215" marR="62215" marT="31107" marB="31107"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 b="1" i="0" u="none" strike="noStrike" kern="1200" dirty="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2014</a:t>
                      </a:r>
                    </a:p>
                  </a:txBody>
                  <a:tcPr marL="62215" marR="62215" marT="31107" marB="31107"/>
                </a:tc>
                <a:extLst>
                  <a:ext uri="{0D108BD9-81ED-4DB2-BD59-A6C34878D82A}">
                    <a16:rowId xmlns="" xmlns:a16="http://schemas.microsoft.com/office/drawing/2014/main" val="4114910066"/>
                  </a:ext>
                </a:extLst>
              </a:tr>
              <a:tr h="248858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2000" b="1" i="0" u="none" strike="noStrike" kern="1200" dirty="0" smtClean="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Скорая помощь</a:t>
                      </a:r>
                      <a:endParaRPr lang="en-US" sz="2000" b="1" i="0" u="none" strike="noStrike" kern="1200" dirty="0">
                        <a:ln>
                          <a:noFill/>
                        </a:ln>
                        <a:latin typeface="Liberation Sans" pitchFamily="18"/>
                        <a:ea typeface="WenQuanYi Micro Hei" pitchFamily="2"/>
                        <a:cs typeface="Lohit Hindi" pitchFamily="2"/>
                      </a:endParaRPr>
                    </a:p>
                  </a:txBody>
                  <a:tcPr marL="62215" marR="62215" marT="31107" marB="31107"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 b="1" i="0" u="none" strike="noStrike" kern="120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7.2</a:t>
                      </a:r>
                    </a:p>
                  </a:txBody>
                  <a:tcPr marL="62215" marR="62215" marT="31107" marB="31107"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 b="1" i="0" u="none" strike="noStrike" kern="120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6.7</a:t>
                      </a:r>
                    </a:p>
                  </a:txBody>
                  <a:tcPr marL="62215" marR="62215" marT="31107" marB="31107"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 b="1" i="0" u="none" strike="noStrike" kern="120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6.7</a:t>
                      </a:r>
                    </a:p>
                  </a:txBody>
                  <a:tcPr marL="62215" marR="62215" marT="31107" marB="31107"/>
                </a:tc>
                <a:extLst>
                  <a:ext uri="{0D108BD9-81ED-4DB2-BD59-A6C34878D82A}">
                    <a16:rowId xmlns="" xmlns:a16="http://schemas.microsoft.com/office/drawing/2014/main" val="3286623371"/>
                  </a:ext>
                </a:extLst>
              </a:tr>
              <a:tr h="337417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2000" b="1" i="0" u="none" strike="noStrike" kern="1200" dirty="0" smtClean="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Амбулаторная помощь</a:t>
                      </a:r>
                      <a:endParaRPr lang="en-US" sz="2000" b="1" i="0" u="none" strike="noStrike" kern="1200" dirty="0">
                        <a:ln>
                          <a:noFill/>
                        </a:ln>
                        <a:latin typeface="Liberation Sans" pitchFamily="18"/>
                        <a:ea typeface="WenQuanYi Micro Hei" pitchFamily="2"/>
                        <a:cs typeface="Lohit Hindi" pitchFamily="2"/>
                      </a:endParaRPr>
                    </a:p>
                  </a:txBody>
                  <a:tcPr marL="62215" marR="62215" marT="31107" marB="31107"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 b="1" i="0" u="none" strike="noStrike" kern="120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33.2</a:t>
                      </a:r>
                    </a:p>
                  </a:txBody>
                  <a:tcPr marL="62215" marR="62215" marT="31107" marB="31107"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 b="1" i="0" u="none" strike="noStrike" kern="1200" dirty="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34.6</a:t>
                      </a:r>
                    </a:p>
                  </a:txBody>
                  <a:tcPr marL="62215" marR="62215" marT="31107" marB="31107"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 b="1" i="0" u="none" strike="noStrike" kern="1200" dirty="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34.8</a:t>
                      </a:r>
                    </a:p>
                  </a:txBody>
                  <a:tcPr marL="62215" marR="62215" marT="31107" marB="31107"/>
                </a:tc>
                <a:extLst>
                  <a:ext uri="{0D108BD9-81ED-4DB2-BD59-A6C34878D82A}">
                    <a16:rowId xmlns="" xmlns:a16="http://schemas.microsoft.com/office/drawing/2014/main" val="1439219689"/>
                  </a:ext>
                </a:extLst>
              </a:tr>
              <a:tr h="469907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2000" b="1" i="0" u="none" strike="noStrike" kern="1200" dirty="0" smtClean="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Неотложная амбулаторная помощь</a:t>
                      </a:r>
                      <a:endParaRPr lang="en-US" sz="2000" b="1" i="0" u="none" strike="noStrike" kern="1200" dirty="0">
                        <a:ln>
                          <a:noFill/>
                        </a:ln>
                        <a:latin typeface="Liberation Sans" pitchFamily="18"/>
                        <a:ea typeface="WenQuanYi Micro Hei" pitchFamily="2"/>
                        <a:cs typeface="Lohit Hindi" pitchFamily="2"/>
                      </a:endParaRPr>
                    </a:p>
                  </a:txBody>
                  <a:tcPr marL="62215" marR="62215" marT="31107" marB="31107"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2000" b="1" i="0" u="none" strike="noStrike" kern="120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 marL="62215" marR="62215" marT="31107" marB="31107"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 b="1" i="0" u="none" strike="noStrike" kern="120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0.8</a:t>
                      </a:r>
                    </a:p>
                  </a:txBody>
                  <a:tcPr marL="62215" marR="62215" marT="31107" marB="31107"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 b="1" i="0" u="none" strike="noStrike" kern="1200" dirty="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1.1</a:t>
                      </a:r>
                    </a:p>
                  </a:txBody>
                  <a:tcPr marL="62215" marR="62215" marT="31107" marB="31107"/>
                </a:tc>
                <a:extLst>
                  <a:ext uri="{0D108BD9-81ED-4DB2-BD59-A6C34878D82A}">
                    <a16:rowId xmlns="" xmlns:a16="http://schemas.microsoft.com/office/drawing/2014/main" val="2632092865"/>
                  </a:ext>
                </a:extLst>
              </a:tr>
              <a:tr h="427974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2000" b="1" i="0" u="none" strike="noStrike" kern="1200" dirty="0" smtClean="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Госпитализация</a:t>
                      </a:r>
                      <a:endParaRPr lang="en-US" sz="2000" b="1" i="0" u="none" strike="noStrike" kern="1200" dirty="0" smtClean="0">
                        <a:ln>
                          <a:noFill/>
                        </a:ln>
                        <a:latin typeface="Liberation Sans" pitchFamily="18"/>
                        <a:ea typeface="WenQuanYi Micro Hei" pitchFamily="2"/>
                        <a:cs typeface="Lohit Hindi" pitchFamily="2"/>
                      </a:endParaRPr>
                    </a:p>
                  </a:txBody>
                  <a:tcPr marL="62215" marR="62215" marT="31107" marB="31107"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 b="1" i="0" u="none" strike="noStrike" kern="1200" dirty="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56.5</a:t>
                      </a:r>
                    </a:p>
                  </a:txBody>
                  <a:tcPr marL="62215" marR="62215" marT="31107" marB="31107"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 b="1" i="0" u="none" strike="noStrike" kern="1200" dirty="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54.6</a:t>
                      </a:r>
                    </a:p>
                  </a:txBody>
                  <a:tcPr marL="62215" marR="62215" marT="31107" marB="31107"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 b="1" i="0" u="none" strike="noStrike" kern="1200" dirty="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53.0</a:t>
                      </a:r>
                    </a:p>
                  </a:txBody>
                  <a:tcPr marL="62215" marR="62215" marT="31107" marB="31107"/>
                </a:tc>
                <a:extLst>
                  <a:ext uri="{0D108BD9-81ED-4DB2-BD59-A6C34878D82A}">
                    <a16:rowId xmlns="" xmlns:a16="http://schemas.microsoft.com/office/drawing/2014/main" val="2966872587"/>
                  </a:ext>
                </a:extLst>
              </a:tr>
              <a:tr h="427974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2000" b="1" i="0" u="none" strike="noStrike" kern="1200" dirty="0" smtClean="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Дневной</a:t>
                      </a:r>
                      <a:r>
                        <a:rPr lang="ru-RU" sz="2000" b="1" i="0" u="none" strike="noStrike" kern="1200" baseline="0" dirty="0" smtClean="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 </a:t>
                      </a:r>
                      <a:r>
                        <a:rPr lang="ru-RU" sz="2000" b="1" i="0" u="none" strike="noStrike" kern="1200" dirty="0" smtClean="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стационар</a:t>
                      </a:r>
                      <a:endParaRPr lang="en-US" sz="2000" b="1" i="0" u="none" strike="noStrike" kern="1200" dirty="0" smtClean="0">
                        <a:ln>
                          <a:noFill/>
                        </a:ln>
                        <a:latin typeface="Liberation Sans" pitchFamily="18"/>
                        <a:ea typeface="WenQuanYi Micro Hei" pitchFamily="2"/>
                        <a:cs typeface="Lohit Hindi" pitchFamily="2"/>
                      </a:endParaRPr>
                    </a:p>
                  </a:txBody>
                  <a:tcPr marL="62215" marR="62215" marT="31107" marB="31107"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 b="1" i="0" u="none" strike="noStrike" kern="1200" dirty="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3.1</a:t>
                      </a:r>
                    </a:p>
                  </a:txBody>
                  <a:tcPr marL="62215" marR="62215" marT="31107" marB="31107"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 b="1" i="0" u="none" strike="noStrike" kern="120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3.3</a:t>
                      </a:r>
                    </a:p>
                  </a:txBody>
                  <a:tcPr marL="62215" marR="62215" marT="31107" marB="31107"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 b="1" i="0" u="none" strike="noStrike" kern="1200" dirty="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4.4</a:t>
                      </a:r>
                    </a:p>
                  </a:txBody>
                  <a:tcPr marL="62215" marR="62215" marT="31107" marB="31107"/>
                </a:tc>
                <a:extLst>
                  <a:ext uri="{0D108BD9-81ED-4DB2-BD59-A6C34878D82A}">
                    <a16:rowId xmlns="" xmlns:a16="http://schemas.microsoft.com/office/drawing/2014/main" val="26149619"/>
                  </a:ext>
                </a:extLst>
              </a:tr>
              <a:tr h="248858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ru-RU" sz="2000" b="1" i="0" u="none" strike="noStrike" kern="1200" dirty="0" smtClean="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ИТОГО</a:t>
                      </a:r>
                    </a:p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2000" b="1" i="0" u="none" strike="noStrike" kern="1200" dirty="0">
                        <a:ln>
                          <a:noFill/>
                        </a:ln>
                        <a:latin typeface="Liberation Sans" pitchFamily="18"/>
                        <a:ea typeface="WenQuanYi Micro Hei" pitchFamily="2"/>
                        <a:cs typeface="Lohit Hindi" pitchFamily="2"/>
                      </a:endParaRPr>
                    </a:p>
                  </a:txBody>
                  <a:tcPr marL="62215" marR="62215" marT="31107" marB="31107"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 b="1" i="0" u="none" strike="noStrike" kern="1200" dirty="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100.0</a:t>
                      </a:r>
                    </a:p>
                  </a:txBody>
                  <a:tcPr marL="62215" marR="62215" marT="31107" marB="31107"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 b="1" i="0" u="none" strike="noStrike" kern="1200" dirty="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100.0</a:t>
                      </a:r>
                    </a:p>
                  </a:txBody>
                  <a:tcPr marL="62215" marR="62215" marT="31107" marB="31107"/>
                </a:tc>
                <a:tc>
                  <a:txBody>
                    <a:bodyPr/>
                    <a:lstStyle/>
                    <a:p>
                      <a:pPr marL="0" marR="0" lvl="0" indent="0" algn="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 b="1" i="0" u="none" strike="noStrike" kern="1200" dirty="0">
                          <a:ln>
                            <a:noFill/>
                          </a:ln>
                          <a:latin typeface="Liberation Sans" pitchFamily="18"/>
                          <a:ea typeface="WenQuanYi Micro Hei" pitchFamily="2"/>
                          <a:cs typeface="Lohit Hindi" pitchFamily="2"/>
                        </a:rPr>
                        <a:t>100.0</a:t>
                      </a:r>
                    </a:p>
                  </a:txBody>
                  <a:tcPr marL="62215" marR="62215" marT="31107" marB="31107"/>
                </a:tc>
                <a:extLst>
                  <a:ext uri="{0D108BD9-81ED-4DB2-BD59-A6C34878D82A}">
                    <a16:rowId xmlns="" xmlns:a16="http://schemas.microsoft.com/office/drawing/2014/main" val="74861425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054178" y="6646461"/>
            <a:ext cx="2955852" cy="202320"/>
          </a:xfrm>
          <a:prstGeom prst="rect">
            <a:avLst/>
          </a:prstGeom>
          <a:noFill/>
          <a:ln>
            <a:noFill/>
          </a:ln>
        </p:spPr>
        <p:txBody>
          <a:bodyPr vert="horz" wrap="none" lIns="61235" tIns="30617" rIns="61235" bIns="30617" anchorCtr="0" compatLnSpc="0">
            <a:spAutoFit/>
          </a:bodyPr>
          <a:lstStyle/>
          <a:p>
            <a:pPr hangingPunct="0"/>
            <a:r>
              <a:rPr lang="ru-RU" sz="953" dirty="0">
                <a:latin typeface="Liberation Sans" pitchFamily="18"/>
                <a:ea typeface="WenQuanYi Micro Hei" pitchFamily="2"/>
                <a:cs typeface="Lohit Hindi" pitchFamily="2"/>
              </a:rPr>
              <a:t>Доклад о реализации государственных гарантий, 2016</a:t>
            </a:r>
            <a:endParaRPr lang="en-US" sz="953" dirty="0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9810" y="168088"/>
            <a:ext cx="11150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Расходы на амбулаторное лечение увеличиваются</a:t>
            </a:r>
            <a:endParaRPr lang="en-US" sz="3200" b="1" dirty="0"/>
          </a:p>
          <a:p>
            <a:r>
              <a:rPr lang="ru-RU" sz="3200" b="1" dirty="0"/>
              <a:t>Расходы на стационарное лечение уменьшаются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8524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Основные документы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 smtClean="0"/>
              <a:t>ФЗ РФ 323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 smtClean="0"/>
              <a:t>Приказ МЗ РФ № 330 от05.08.03  (№316 с изменениями)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 smtClean="0"/>
              <a:t>Порядки оказания мед помощи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 smtClean="0"/>
              <a:t>Клинические рекомендации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 smtClean="0"/>
              <a:t>Стандарты лечения МЗ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 smtClean="0"/>
              <a:t>МЭС региональные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dirty="0" smtClean="0"/>
              <a:t>Региональные программы в рамках Программы Государственных гарантий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ru-RU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586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63" y="3081378"/>
            <a:ext cx="2638489" cy="348703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802" y="3317427"/>
            <a:ext cx="2671063" cy="35194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538" y="133749"/>
            <a:ext cx="1120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СГР – единственный документ, который подтверждает безопасность и качество продукта лечебного питания </a:t>
            </a:r>
            <a:endParaRPr lang="ru-RU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24357" y="600083"/>
            <a:ext cx="113613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Все продукты лечебного питания зарегистрированы как специализированные продукты питания  и соответствуют</a:t>
            </a:r>
          </a:p>
          <a:p>
            <a:r>
              <a:rPr lang="ru-RU" dirty="0" smtClean="0"/>
              <a:t> </a:t>
            </a:r>
          </a:p>
          <a:p>
            <a:r>
              <a:rPr lang="ru-RU" b="1" dirty="0" smtClean="0"/>
              <a:t>ТР ТС 027 от 2012г </a:t>
            </a:r>
            <a:r>
              <a:rPr lang="ru-RU" b="1" dirty="0"/>
              <a:t>027/2012 «О безопасности отдельных видов  специализированной пищевой продукции, в том числе диетического лечебного и диетического профилактического питания» </a:t>
            </a:r>
          </a:p>
          <a:p>
            <a:endParaRPr lang="ru-RU" b="1" dirty="0" smtClean="0"/>
          </a:p>
          <a:p>
            <a:r>
              <a:rPr lang="ru-RU" b="1" dirty="0" smtClean="0"/>
              <a:t>ТР ТС 021/2011г </a:t>
            </a:r>
            <a:r>
              <a:rPr lang="ru-RU" b="1" dirty="0"/>
              <a:t>«О безопасности </a:t>
            </a:r>
            <a:r>
              <a:rPr lang="ru-RU" b="1" dirty="0" err="1"/>
              <a:t>пищевои</a:t>
            </a:r>
            <a:r>
              <a:rPr lang="ru-RU" b="1" dirty="0"/>
              <a:t>̆ продукции»</a:t>
            </a:r>
          </a:p>
          <a:p>
            <a:endParaRPr lang="ru-RU" dirty="0" smtClean="0"/>
          </a:p>
          <a:p>
            <a:r>
              <a:rPr lang="ru-RU" b="1" dirty="0" smtClean="0"/>
              <a:t>ТР </a:t>
            </a:r>
            <a:r>
              <a:rPr lang="ru-RU" b="1" dirty="0"/>
              <a:t>ТС 022/2011 Технический регламент Таможенного союза "Пищевая продукция в части ее маркировки" (с изменениями на 14 сентября 2018 года)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5594561" y="3907411"/>
            <a:ext cx="6486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/>
              <a:t>Лечебное </a:t>
            </a:r>
            <a:r>
              <a:rPr lang="ru-RU" sz="2400" b="1" dirty="0" err="1" smtClean="0"/>
              <a:t>энтеральное</a:t>
            </a:r>
            <a:r>
              <a:rPr lang="ru-RU" sz="2400" b="1" dirty="0" smtClean="0"/>
              <a:t> питание – НЕ лекарство</a:t>
            </a:r>
          </a:p>
          <a:p>
            <a:r>
              <a:rPr lang="ru-RU" sz="2400" b="1" dirty="0" smtClean="0"/>
              <a:t>Не подлежит лекарственному регулированию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15301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538" y="300797"/>
            <a:ext cx="11341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В настоящий момент все </a:t>
            </a:r>
            <a:r>
              <a:rPr lang="ru-RU" sz="2800" b="1" dirty="0" err="1" smtClean="0"/>
              <a:t>Нутриены</a:t>
            </a:r>
            <a:r>
              <a:rPr lang="ru-RU" sz="2800" b="1" dirty="0" smtClean="0"/>
              <a:t> зарегистрированы </a:t>
            </a:r>
          </a:p>
          <a:p>
            <a:pPr algn="ctr"/>
            <a:r>
              <a:rPr lang="ru-RU" sz="2800" b="1" dirty="0" smtClean="0"/>
              <a:t>для детей старше 3-х лет и взрослых</a:t>
            </a:r>
            <a:endParaRPr lang="ru-RU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1514" y="4079327"/>
            <a:ext cx="10898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ТР ТС 027 строго регулирует состав только продуктов для детей 1-го года и раннего возраста, т.е. до 3-х лет</a:t>
            </a:r>
            <a:endParaRPr lang="ru-RU" b="1" dirty="0"/>
          </a:p>
        </p:txBody>
      </p:sp>
      <p:pic>
        <p:nvPicPr>
          <p:cNvPr id="5" name="Picture 14">
            <a:extLst>
              <a:ext uri="{FF2B5EF4-FFF2-40B4-BE49-F238E27FC236}">
                <a16:creationId xmlns="" xmlns:a16="http://schemas.microsoft.com/office/drawing/2014/main" id="{CE6D8D6F-1D80-47AF-895C-D2358EEE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6" t="21077" r="14320" b="13055"/>
          <a:stretch>
            <a:fillRect/>
          </a:stretch>
        </p:blipFill>
        <p:spPr bwMode="auto">
          <a:xfrm>
            <a:off x="1671156" y="4964906"/>
            <a:ext cx="1285875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="" xmlns:a16="http://schemas.microsoft.com/office/drawing/2014/main" id="{5CF520A0-C0E5-4A39-B42D-FA7E2422B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4" t="18645" r="13667" b="10168"/>
          <a:stretch>
            <a:fillRect/>
          </a:stretch>
        </p:blipFill>
        <p:spPr bwMode="auto">
          <a:xfrm>
            <a:off x="4894823" y="4857750"/>
            <a:ext cx="128587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="" xmlns:a16="http://schemas.microsoft.com/office/drawing/2014/main" id="{91C052FA-F35A-4B14-B084-E2631CA19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5" t="20918" r="13391" b="12753"/>
          <a:stretch>
            <a:fillRect/>
          </a:stretch>
        </p:blipFill>
        <p:spPr bwMode="auto">
          <a:xfrm>
            <a:off x="3544211" y="4433760"/>
            <a:ext cx="14287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795461F9-E597-4D4D-9BA2-6C26F545C8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843" t="19652" r="8728" b="10164"/>
          <a:stretch>
            <a:fillRect/>
          </a:stretch>
        </p:blipFill>
        <p:spPr>
          <a:xfrm>
            <a:off x="437301" y="4515496"/>
            <a:ext cx="1285875" cy="17859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28B1157E-2E63-4F4B-8446-E17D8C771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4207" y="1618411"/>
            <a:ext cx="1147220" cy="21579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F1085189-A75C-4A39-B8BE-A1FDE1100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8543" y="1315471"/>
            <a:ext cx="1161115" cy="2179806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="" xmlns:a16="http://schemas.microsoft.com/office/drawing/2014/main" id="{CABCBFE2-1C0A-4EF6-89D7-298E843EF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183" y="4013866"/>
            <a:ext cx="1908175" cy="269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Объект 4">
            <a:extLst>
              <a:ext uri="{FF2B5EF4-FFF2-40B4-BE49-F238E27FC236}">
                <a16:creationId xmlns="" xmlns:a16="http://schemas.microsoft.com/office/drawing/2014/main" id="{B8DB98BD-0A96-46D9-8D3A-E945F02136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4948782" y="2472477"/>
            <a:ext cx="664856" cy="125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1037B0F-637E-4233-807B-29C879F5A8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0179" y="2472477"/>
            <a:ext cx="654861" cy="12583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D54BB7A3-1311-4DCF-B3E0-6B112DA557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2068" y="2472475"/>
            <a:ext cx="654862" cy="125830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="" xmlns:a16="http://schemas.microsoft.com/office/drawing/2014/main" id="{4E1B77AF-7796-4A64-966B-394F976018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22496" y="2493263"/>
            <a:ext cx="654862" cy="1258301"/>
          </a:xfrm>
          <a:prstGeom prst="rect">
            <a:avLst/>
          </a:prstGeom>
        </p:spPr>
      </p:pic>
      <p:pic>
        <p:nvPicPr>
          <p:cNvPr id="21" name="Picture 11">
            <a:extLst>
              <a:ext uri="{FF2B5EF4-FFF2-40B4-BE49-F238E27FC236}">
                <a16:creationId xmlns="" xmlns:a16="http://schemas.microsoft.com/office/drawing/2014/main" id="{0747669B-E97B-4800-ABEF-7F101CBC2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806" y="4431378"/>
            <a:ext cx="1966912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0C6730B9-DCA2-4367-9137-61AFCED7BA2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121" y="2472477"/>
            <a:ext cx="845166" cy="1283103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="" xmlns:a16="http://schemas.microsoft.com/office/drawing/2014/main" id="{AAB361DB-7F58-4A96-A09E-D53FD95C7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624" y="4632069"/>
            <a:ext cx="1908175" cy="269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8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1404</Words>
  <Application>Microsoft Office PowerPoint</Application>
  <PresentationFormat>Широкоэкранный</PresentationFormat>
  <Paragraphs>184</Paragraphs>
  <Slides>18</Slides>
  <Notes>6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9" baseType="lpstr">
      <vt:lpstr>Arial</vt:lpstr>
      <vt:lpstr>Calibri</vt:lpstr>
      <vt:lpstr>Comic Sans MS</vt:lpstr>
      <vt:lpstr>Liberation Sans</vt:lpstr>
      <vt:lpstr>Lohit Hindi</vt:lpstr>
      <vt:lpstr>Tahoma</vt:lpstr>
      <vt:lpstr>Times New Roman</vt:lpstr>
      <vt:lpstr>WenQuanYi Micro Hei</vt:lpstr>
      <vt:lpstr>Wingdings</vt:lpstr>
      <vt:lpstr>1_Тема Office</vt:lpstr>
      <vt:lpstr>Лист</vt:lpstr>
      <vt:lpstr>Презентация PowerPoint</vt:lpstr>
      <vt:lpstr>О чем презентация?</vt:lpstr>
      <vt:lpstr>Из выступления Министра В.И. Скворцовой на заседании Совета по стратегическому развитию и приоритетным проектам под председательством Президента Российской Федерации В.В. Путина</vt:lpstr>
      <vt:lpstr>Презентация PowerPoint</vt:lpstr>
      <vt:lpstr>Лекарственное обеспечение пациента финансируется из нескольких источников</vt:lpstr>
      <vt:lpstr>Тренд расходов здравоохранения в соответствии с ПГГ до 2020 (%)</vt:lpstr>
      <vt:lpstr>Основные документы</vt:lpstr>
      <vt:lpstr>Презентация PowerPoint</vt:lpstr>
      <vt:lpstr>Презентация PowerPoint</vt:lpstr>
      <vt:lpstr>ФЗ №323 «Об охране здоровья граждан» </vt:lpstr>
      <vt:lpstr>Приказ  Минздрава РФ № 330 от 5.08. 2003г.  «О мерах по совершенствованию лечебного питания в лечебно-профилактических учреждениях РФ» </vt:lpstr>
      <vt:lpstr>Приказ МЗСР №330</vt:lpstr>
      <vt:lpstr>Презентация PowerPoint</vt:lpstr>
      <vt:lpstr>Презентация PowerPoint</vt:lpstr>
      <vt:lpstr>Презентация PowerPoint</vt:lpstr>
      <vt:lpstr>Презентация PowerPoint</vt:lpstr>
      <vt:lpstr>Государственная программа Санкт-Петербурга  «Развитие здравоохранения в Санкт-Петербурге  на 2015-2020 годы»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Трофимов</dc:creator>
  <cp:lastModifiedBy>Булыгина Татьяна Владимировна</cp:lastModifiedBy>
  <cp:revision>60</cp:revision>
  <dcterms:created xsi:type="dcterms:W3CDTF">2018-07-16T03:34:00Z</dcterms:created>
  <dcterms:modified xsi:type="dcterms:W3CDTF">2019-09-16T15:47:37Z</dcterms:modified>
</cp:coreProperties>
</file>